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DB"/>
    <a:srgbClr val="83A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19C03-AE95-4051-922C-40E74F2664E6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8AE0-20C5-42B6-B6D7-8D49B4F43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4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78FBEE6-2559-11A7-BC2F-CCF8B013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6" y="2180791"/>
            <a:ext cx="9567798" cy="22944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58B2B8-9BB5-5CFC-9E6B-535C08CD9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4038600" y="5586394"/>
            <a:ext cx="3219450" cy="2305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70E423-F165-25D8-036E-E87DDD244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53" y="6262687"/>
            <a:ext cx="625475" cy="552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23BA8E-307A-B28F-F75A-38303430F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83" y="5967782"/>
            <a:ext cx="661670" cy="6477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8A3BAA-8637-B82F-72D1-6B6FEE3FF3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6" y="6050915"/>
            <a:ext cx="1861820" cy="807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A5AE0B-1514-AF7D-B814-A7DC40E68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0489"/>
          <a:stretch/>
        </p:blipFill>
        <p:spPr>
          <a:xfrm>
            <a:off x="555720" y="-1"/>
            <a:ext cx="11636280" cy="19296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5B3748-A437-2A45-C65F-D8EC3C428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2599"/>
            <a:ext cx="9144000" cy="13482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4882EA-1AEE-283E-867C-1887AC7F4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1278"/>
            <a:ext cx="9144000" cy="10118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97F2789-96E0-F24B-AF79-21F9BEEB55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008">
            <a:off x="9319742" y="1781349"/>
            <a:ext cx="1336302" cy="1254321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Date de mise à jour : Janvier 2024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5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F92BFAA-2297-F1B1-7DB4-A87C937BE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" y="6080795"/>
            <a:ext cx="1861820" cy="807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3514D6-7B49-3E07-7BB9-844B5B39F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75092"/>
            <a:ext cx="7299868" cy="17505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8318F4-5ACF-DE17-1B69-EECE89D46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80D92-02F0-F1F9-CEE0-1BD327A4E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770351-ACE7-0453-02C5-BD2C6411A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53" y="6262687"/>
            <a:ext cx="625475" cy="552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53F553-21DC-E221-A769-587B2A566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83" y="5967782"/>
            <a:ext cx="661670" cy="647700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5C4010E-1B63-514B-FB04-2809B4F1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8A959DA-1D03-056F-AF9A-2DA8D5DC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Date de mise à jour : Janvier 2024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DA95F3C4-9D13-A287-9A3B-92577F43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E6D0D8-4A01-4C6F-9839-65D1055F841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2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0D3712F-A18F-99F7-8A53-4D7C3D66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75092"/>
            <a:ext cx="7299868" cy="17505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89FCB0-BA62-914D-C73D-5DD1B390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077F1A-5119-3737-7B8D-2E63FE379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" y="6080795"/>
            <a:ext cx="1861820" cy="8070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66B518-FEB1-45A4-1BBB-533C15B334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53" y="6262687"/>
            <a:ext cx="625475" cy="552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391F4A-651A-63B9-47E6-5ECC755588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83" y="5967782"/>
            <a:ext cx="661670" cy="647700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94D4E0-2684-A29B-77F4-4B94F6EE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D55CFE1-9334-3C1C-6BCF-26D24EBB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Date de mise à jour : Janvier 2024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2926AB0C-9E6A-1355-FEC6-E60770D6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E6D0D8-4A01-4C6F-9839-65D1055F841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92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30D3AF-EEF6-08FC-B2C4-90C7F6F0D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" y="6080795"/>
            <a:ext cx="1861820" cy="807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CAE727-AD08-C61B-CB50-3EE08BBA0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53" y="6262687"/>
            <a:ext cx="625475" cy="552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B61224-16C4-9AEF-A9A1-E315BC119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83" y="5967782"/>
            <a:ext cx="661670" cy="647700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A2CE163F-59AA-9E2A-6C47-C50ED07D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5A3D526-02F0-F97F-96F0-72F586F3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Date de mise à jour : Janvier 2024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B51B166-179C-9B2A-DB7C-2BB0A89E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E6D0D8-4A01-4C6F-9839-65D1055F841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36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AAB6BC0-1CB6-1874-1B7E-8589C0F5C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5EAC33-B4F4-0631-3124-1717E691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F3396D-64C4-856A-0BB7-3B0BFE81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8317E-3886-828E-5B6A-5177A40E5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20454-AC1B-63A2-8ACE-EEBF4917A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Date de mise à jour : Janvier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DDD0D-95B9-841B-D55B-A1CD18F0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D0D8-4A01-4C6F-9839-65D1055F8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F89BF-AA60-179D-2EE1-1F364DE15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L’avancement de grade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0A5F89-C39B-24AB-89BC-0D8639BC4A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8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B16DF-99A8-9023-8CED-4AA731B1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tableau annuel d’avancement de grade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FDD4FC-5630-1406-CECA-4AEEF382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L’autorité territoriale n’est pas tenue de dresser un tableau annuel d’avancement mais aucun avancement de grade ne peut être prononcé en l’absence de tableau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A28609-EF25-E79C-04EE-B0458E9A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0AEE7-3715-3A2A-2134-B134AEBA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FA6ED8-FC37-4B2E-DB9C-86115B5D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44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543E8-73AD-D978-46F5-5A8887FD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nomination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8DABD0-ACE2-393D-275E-F25F4F75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de l’emploi</a:t>
            </a:r>
          </a:p>
          <a:p>
            <a:pPr lvl="1"/>
            <a:r>
              <a:rPr lang="fr-FR" dirty="0"/>
              <a:t>Pas de nomination sans emploi vacant sur le nouveau grade</a:t>
            </a:r>
          </a:p>
          <a:p>
            <a:pPr lvl="1"/>
            <a:r>
              <a:rPr lang="fr-FR" dirty="0"/>
              <a:t>Transformation de l’emploi occupé = suppression puis création de l’emploi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D94DF-00E0-D6D8-F47D-8D577E13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989B7-697D-D2F5-1E25-B65816A7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7BD72-D63D-6235-0607-D3A15720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A2BB35-50AC-20F8-9655-BFFB9CAC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9" y="3543448"/>
            <a:ext cx="9602540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5ADD7-4BDB-A3D1-FD28-7919B79E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nomination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112BE-38A1-F60B-D6E5-2FAD830A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L’avancement de grade est prononcé par arrêté individuel de l’autorité territoriale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dirty="0"/>
              <a:t>Le service carrière vous accompagne pour</a:t>
            </a:r>
          </a:p>
          <a:p>
            <a:pPr marL="0" indent="0" algn="r">
              <a:buNone/>
            </a:pPr>
            <a:r>
              <a:rPr lang="fr-FR" dirty="0"/>
              <a:t> vérifier le classement dans le nouveau grade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7C9C8-384B-C23F-2A1A-355257A3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B64C-119C-B290-71A3-FFA2930D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80033A-248D-A55B-0458-45BB6B3A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5C4C69-668F-A8C4-A1F9-2BC0BB9D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8" y="3190066"/>
            <a:ext cx="2362530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FF38C-A0E2-345C-A59F-6E140EDD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de classement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B2C5444-8F2C-47CF-26D1-47E3181A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3263"/>
            <a:ext cx="10515600" cy="331606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F02AD-830C-B261-3E40-7143F944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11182-14F6-B9D8-0A26-15C137C9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8B0C4-AFAF-1DFA-D43A-F63864A0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4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DD3D3-C5B5-0998-F621-098E7B8E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4171F69-CA4C-2E29-FD0C-0CE7C9EB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249" y="1825625"/>
            <a:ext cx="6567501" cy="435133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9D42C-D3F4-8860-5755-946D491A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BB3B5-7BE3-D24B-F745-39EAE0CA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50642-1653-6464-04A2-D8C16084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51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1BF94-0A95-926E-F9EA-CFFF3FD6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c’est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CF198-6496-7BDF-1C16-5A95BEDC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L’avancement de grade constitue une possibilité d’évolution de carrière à l’intérieur d’un même cadre d’emploi, d’un grade au grade immédiatement supérieur.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FD3FB-0514-2ACC-9206-47AC61DB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CC58F-804E-0065-84FC-6AD18BA2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75F84-3759-D82E-393C-E613ED6D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464078-7CA6-15E4-1A0E-3B746019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16" y="3107184"/>
            <a:ext cx="8611339" cy="27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66E5C-5F83-9132-E872-13283D1F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peut prétendre à un avancement de grade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1D2E7-C413-42F4-5CD3-CC5A9D3B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Seuls les fonctionnaires titulaires, à temps complet ou à temps non complet, peuvent prétendre à un avancement de grade, sous réserve de remplir les conditions individuelles d’avancement au grade supérieur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7046B-DCF1-4749-1891-398A3C7C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59DC2-9189-2AF8-C4C3-9BE29DDE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0833F-396A-85C3-203B-929944F9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50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8A593-908A-ACD4-8DD5-5E41572D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Comment identifier les agents promouvables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21453-0BF3-68F3-A7CE-FCA496742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L’avancement de grade a lieu après inscription sur un tableau d’avancement, transmis par le CDG, établi :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▪ Soit au choix, par appréciation de la valeur professionnelle et des acquis de l'expérience professionnelle des agents.</a:t>
            </a:r>
          </a:p>
          <a:p>
            <a:pPr marL="0" indent="0" algn="just">
              <a:buNone/>
            </a:pPr>
            <a:r>
              <a:rPr lang="fr-FR" dirty="0"/>
              <a:t>▪ Soit après une sélection par voie d'examen professionnel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Et conformément aux Lignes Directrices de Gestion (LDG)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CA0FBD-776A-E0A0-A7E5-A02EDAEB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7747AC-09A8-8676-3C9A-CDBEC1AC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DDBDE8-3F1C-3EC1-F5C5-A6AB7827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00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F7969-0343-C970-9FB9-CA993E77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lire le tableau transmis par le CDG ?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534655F-C02A-1D8A-56EA-971C53452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681" y="1553592"/>
            <a:ext cx="10608815" cy="4802757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AF46C-673B-8121-C572-4B49F886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32ADB9-366F-4FCF-5195-6A0A061C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3E8C8-92E9-5086-DCEC-951856AA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70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E583F-B0CB-7D9B-96CF-061E9CA7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pour l’agent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C92CE6-138E-11C1-E335-8465A99E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Echelon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Ancienneté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Durée de services effectifs dans un grade ou cadre d’emplois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Obtention de l’examen professionnel et/ou 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E1663-4091-2069-E583-BCD51125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98E4C-C2AB-A5D8-FD8E-C10EA841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DCB91-BA44-FE65-37CC-49B54262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45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937A-1D83-0DA7-32A2-0E380BEC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pour la collectivité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C48DB-DF70-0298-25E2-9D88BD43C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Lignes Directrices de Gestion ( arrêté après avis du CST)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Ratios (délibération en conseil après avis du CST)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Quotas imposés pour certains statuts particuliers</a:t>
            </a:r>
          </a:p>
          <a:p>
            <a:endParaRPr lang="fr-FR" dirty="0"/>
          </a:p>
          <a:p>
            <a:r>
              <a:rPr lang="fr-FR" dirty="0"/>
              <a:t>Création du poste au tableau des emplois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Seuils démographiques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6B87C-84FB-9602-A7EF-6A0C1ABF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6D0CA-18AE-D22B-8331-8264B073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3A861-EF55-1FA9-1AE5-0B2C051C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11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414FA-D2CD-A587-1E3E-F03C6C3AF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procédure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439ADF-79CD-FFA0-149F-6604F67A2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7D148-7A12-52B4-090D-25A8698A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E16D0-D5BB-6513-EB2A-A9192BFC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C5317-D2B6-A9DB-07C5-498B9718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E1FC2-2B3B-A8F7-9135-1E7C3316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tableau annuel d’avancement de grade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18F8CA1-4AC2-EDF6-DC41-9A54E393F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58" y="1491450"/>
            <a:ext cx="3574372" cy="132556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BD412-E28B-05C7-9A5C-BA26C3F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Pôle RH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5E391-4138-A23B-121A-579DBC8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Date de mise à jour : 11 décembre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9B03F-3DD2-BC58-D03D-03DE6E0C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0D8-4A01-4C6F-9839-65D1055F8414}" type="slidenum">
              <a:rPr lang="fr-FR" smtClean="0"/>
              <a:t>9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07D0C0-3D1F-A222-4038-FB8DD231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282" y="1671636"/>
            <a:ext cx="4355598" cy="13446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F1304F-E08B-518A-8CF3-CB57D2C9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5787"/>
            <a:ext cx="11611992" cy="17593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A95DB36-D4C2-49EA-69E2-A4812D501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34" y="4335650"/>
            <a:ext cx="4678532" cy="20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1-chartepoxerpoint.potx" id="{0AB4426A-5C9B-4E4A-BE30-7A2570E50C88}" vid="{3FC0FFD1-C371-4C63-8C1B-482CC674FC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001-20251211_AVANCEMENT DE GRADE</Template>
  <TotalTime>85</TotalTime>
  <Words>471</Words>
  <Application>Microsoft Office PowerPoint</Application>
  <PresentationFormat>Grand écran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Thème Office</vt:lpstr>
      <vt:lpstr>L’avancement de grade</vt:lpstr>
      <vt:lpstr>Qu’est-ce que c’est ?</vt:lpstr>
      <vt:lpstr>Qui peut prétendre à un avancement de grade ?</vt:lpstr>
      <vt:lpstr>Comment identifier les agents promouvables ?</vt:lpstr>
      <vt:lpstr>Comment lire le tableau transmis par le CDG ?</vt:lpstr>
      <vt:lpstr>Conditions pour l’agent</vt:lpstr>
      <vt:lpstr>Conditions pour la collectivité</vt:lpstr>
      <vt:lpstr>La procédure</vt:lpstr>
      <vt:lpstr>Le tableau annuel d’avancement de grade</vt:lpstr>
      <vt:lpstr>Le tableau annuel d’avancement de grade</vt:lpstr>
      <vt:lpstr>La nomination</vt:lpstr>
      <vt:lpstr>La nomination</vt:lpstr>
      <vt:lpstr>Les règles de classement</vt:lpstr>
      <vt:lpstr>Récapitulatif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OUBBATI</dc:creator>
  <cp:lastModifiedBy>Nathalie OUBBATI</cp:lastModifiedBy>
  <cp:revision>5</cp:revision>
  <cp:lastPrinted>2025-11-21T09:23:41Z</cp:lastPrinted>
  <dcterms:created xsi:type="dcterms:W3CDTF">2025-11-21T08:01:47Z</dcterms:created>
  <dcterms:modified xsi:type="dcterms:W3CDTF">2025-12-09T10:30:41Z</dcterms:modified>
</cp:coreProperties>
</file>